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D2AA00"/>
    <a:srgbClr val="FFCC00"/>
    <a:srgbClr val="BBBE4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0" d="100"/>
          <a:sy n="70" d="100"/>
        </p:scale>
        <p:origin x="-1488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1416"/>
    </p:cViewPr>
  </p:notesTextViewPr>
  <p:gridSpacing cx="39327138" cy="3932713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D66AE2-50C6-48C8-8D7E-E819326D29B6}" type="datetimeFigureOut">
              <a:rPr lang="en-US" smtClean="0"/>
              <a:pPr/>
              <a:t>4/22/2012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8951E2-D5A3-409C-BCE8-BFD2C7C2A90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2009 Vin Parfait Chardonnay is another contender for the big chardonnay from California crown.  These wines have a tendency to be </a:t>
            </a:r>
            <a:r>
              <a:rPr lang="en-US" dirty="0" err="1" smtClean="0"/>
              <a:t>boldy</a:t>
            </a:r>
            <a:r>
              <a:rPr lang="en-US" dirty="0" smtClean="0"/>
              <a:t> oaky, or heavy tropical fruit bombs.  Many of the most ideal strike a balance, so how does 2009 Vin Parfait Chardonnay stack up?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r>
              <a:rPr lang="en-US" b="1" dirty="0" smtClean="0"/>
              <a:t>Sight:  </a:t>
            </a:r>
            <a:r>
              <a:rPr lang="en-US" dirty="0" smtClean="0"/>
              <a:t>A deep gold color, a little bit thick looking</a:t>
            </a:r>
          </a:p>
          <a:p>
            <a:endParaRPr lang="en-US" dirty="0" smtClean="0"/>
          </a:p>
          <a:p>
            <a:r>
              <a:rPr lang="en-US" b="1" dirty="0" smtClean="0"/>
              <a:t>Smell:</a:t>
            </a:r>
          </a:p>
          <a:p>
            <a:endParaRPr lang="en-US" dirty="0" smtClean="0"/>
          </a:p>
          <a:p>
            <a:r>
              <a:rPr lang="en-US" b="1" dirty="0" smtClean="0"/>
              <a:t>Sip:</a:t>
            </a:r>
          </a:p>
          <a:p>
            <a:endParaRPr lang="en-US" dirty="0" smtClean="0"/>
          </a:p>
          <a:p>
            <a:r>
              <a:rPr lang="en-US" b="1" dirty="0" smtClean="0"/>
              <a:t>Savor:</a:t>
            </a:r>
          </a:p>
          <a:p>
            <a:endParaRPr lang="en-US" b="1" dirty="0" smtClean="0"/>
          </a:p>
          <a:p>
            <a:r>
              <a:rPr lang="en-US" dirty="0" smtClean="0"/>
              <a:t>The Facts…</a:t>
            </a:r>
          </a:p>
          <a:p>
            <a:r>
              <a:rPr lang="en-US" dirty="0" smtClean="0"/>
              <a:t>Price: $9.99</a:t>
            </a:r>
          </a:p>
          <a:p>
            <a:r>
              <a:rPr lang="en-US" dirty="0" smtClean="0"/>
              <a:t>Napa, California</a:t>
            </a:r>
          </a:p>
          <a:p>
            <a:r>
              <a:rPr lang="en-US" dirty="0" smtClean="0"/>
              <a:t>ABV:  13.9%</a:t>
            </a:r>
          </a:p>
          <a:p>
            <a:endParaRPr lang="en-US" dirty="0" smtClean="0"/>
          </a:p>
          <a:p>
            <a:endParaRPr lang="en-US" b="1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951E2-D5A3-409C-BCE8-BFD2C7C2A90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0A0A8-BEBF-4A0B-B7DA-69C78B212D7F}" type="datetimeFigureOut">
              <a:rPr lang="en-US" smtClean="0"/>
              <a:pPr/>
              <a:t>4/22/2012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BD1C7-D5C9-4EEF-91CD-BEB0B55176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0A0A8-BEBF-4A0B-B7DA-69C78B212D7F}" type="datetimeFigureOut">
              <a:rPr lang="en-US" smtClean="0"/>
              <a:pPr/>
              <a:t>4/22/2012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BD1C7-D5C9-4EEF-91CD-BEB0B55176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0A0A8-BEBF-4A0B-B7DA-69C78B212D7F}" type="datetimeFigureOut">
              <a:rPr lang="en-US" smtClean="0"/>
              <a:pPr/>
              <a:t>4/22/2012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BD1C7-D5C9-4EEF-91CD-BEB0B55176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0A0A8-BEBF-4A0B-B7DA-69C78B212D7F}" type="datetimeFigureOut">
              <a:rPr lang="en-US" smtClean="0"/>
              <a:pPr/>
              <a:t>4/22/2012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BD1C7-D5C9-4EEF-91CD-BEB0B55176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0A0A8-BEBF-4A0B-B7DA-69C78B212D7F}" type="datetimeFigureOut">
              <a:rPr lang="en-US" smtClean="0"/>
              <a:pPr/>
              <a:t>4/22/2012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BD1C7-D5C9-4EEF-91CD-BEB0B55176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0A0A8-BEBF-4A0B-B7DA-69C78B212D7F}" type="datetimeFigureOut">
              <a:rPr lang="en-US" smtClean="0"/>
              <a:pPr/>
              <a:t>4/22/2012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BD1C7-D5C9-4EEF-91CD-BEB0B55176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0A0A8-BEBF-4A0B-B7DA-69C78B212D7F}" type="datetimeFigureOut">
              <a:rPr lang="en-US" smtClean="0"/>
              <a:pPr/>
              <a:t>4/22/2012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BD1C7-D5C9-4EEF-91CD-BEB0B55176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0A0A8-BEBF-4A0B-B7DA-69C78B212D7F}" type="datetimeFigureOut">
              <a:rPr lang="en-US" smtClean="0"/>
              <a:pPr/>
              <a:t>4/22/2012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BD1C7-D5C9-4EEF-91CD-BEB0B55176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0A0A8-BEBF-4A0B-B7DA-69C78B212D7F}" type="datetimeFigureOut">
              <a:rPr lang="en-US" smtClean="0"/>
              <a:pPr/>
              <a:t>4/22/2012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BD1C7-D5C9-4EEF-91CD-BEB0B55176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0A0A8-BEBF-4A0B-B7DA-69C78B212D7F}" type="datetimeFigureOut">
              <a:rPr lang="en-US" smtClean="0"/>
              <a:pPr/>
              <a:t>4/22/2012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BD1C7-D5C9-4EEF-91CD-BEB0B55176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0A0A8-BEBF-4A0B-B7DA-69C78B212D7F}" type="datetimeFigureOut">
              <a:rPr lang="en-US" smtClean="0"/>
              <a:pPr/>
              <a:t>4/22/2012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BD1C7-D5C9-4EEF-91CD-BEB0B55176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70A0A8-BEBF-4A0B-B7DA-69C78B212D7F}" type="datetimeFigureOut">
              <a:rPr lang="en-US" smtClean="0"/>
              <a:pPr/>
              <a:t>4/22/2012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6BD1C7-D5C9-4EEF-91CD-BEB0B551763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52525" y="6324600"/>
            <a:ext cx="2133600" cy="5334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Lobster" pitchFamily="2" charset="0"/>
              </a:rPr>
              <a:t>First Pour Wine</a:t>
            </a:r>
            <a:endParaRPr lang="en-US" sz="2400" dirty="0">
              <a:latin typeface="Lobster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724" y="-46300"/>
            <a:ext cx="910927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Lobster" pitchFamily="2" charset="0"/>
              </a:rPr>
              <a:t>2011 </a:t>
            </a:r>
            <a:r>
              <a:rPr lang="en-US" sz="3600" dirty="0" err="1" smtClean="0">
                <a:latin typeface="Lobster" pitchFamily="2" charset="0"/>
              </a:rPr>
              <a:t>Winzer</a:t>
            </a:r>
            <a:r>
              <a:rPr lang="en-US" sz="3600" dirty="0" smtClean="0">
                <a:latin typeface="Lobster" pitchFamily="2" charset="0"/>
              </a:rPr>
              <a:t> </a:t>
            </a:r>
            <a:r>
              <a:rPr lang="en-US" sz="3600" dirty="0" err="1" smtClean="0">
                <a:latin typeface="Lobster" pitchFamily="2" charset="0"/>
              </a:rPr>
              <a:t>Krems</a:t>
            </a:r>
            <a:r>
              <a:rPr lang="en-US" sz="3600" dirty="0" smtClean="0">
                <a:latin typeface="Lobster" pitchFamily="2" charset="0"/>
              </a:rPr>
              <a:t> </a:t>
            </a:r>
            <a:r>
              <a:rPr lang="en-US" sz="3600" dirty="0" err="1" smtClean="0">
                <a:latin typeface="Lobster" pitchFamily="2" charset="0"/>
              </a:rPr>
              <a:t>Grüner</a:t>
            </a:r>
            <a:r>
              <a:rPr lang="en-US" sz="3600" dirty="0" smtClean="0">
                <a:latin typeface="Lobster" pitchFamily="2" charset="0"/>
              </a:rPr>
              <a:t> </a:t>
            </a:r>
            <a:r>
              <a:rPr lang="en-US" sz="3600" dirty="0" err="1" smtClean="0">
                <a:latin typeface="Lobster" pitchFamily="2" charset="0"/>
              </a:rPr>
              <a:t>Veltliner</a:t>
            </a:r>
            <a:endParaRPr lang="en-US" sz="3600" dirty="0">
              <a:latin typeface="Lobster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92600" y="601881"/>
            <a:ext cx="5474823" cy="1319515"/>
          </a:xfrm>
          <a:prstGeom prst="roundRect">
            <a:avLst>
              <a:gd name="adj" fmla="val 0"/>
            </a:avLst>
          </a:prstGeom>
          <a:solidFill>
            <a:srgbClr val="FFFF66"/>
          </a:solidFill>
          <a:ln>
            <a:solidFill>
              <a:srgbClr val="D2A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smtClean="0">
                <a:solidFill>
                  <a:schemeClr val="tx1"/>
                </a:solidFill>
              </a:rPr>
              <a:t>One of the most planted grapes in Austria, </a:t>
            </a:r>
            <a:r>
              <a:rPr lang="en-US" sz="1600" dirty="0" err="1" smtClean="0">
                <a:solidFill>
                  <a:schemeClr val="tx1"/>
                </a:solidFill>
              </a:rPr>
              <a:t>Grüner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Veltliner</a:t>
            </a:r>
            <a:r>
              <a:rPr lang="en-US" sz="1600" dirty="0" smtClean="0">
                <a:solidFill>
                  <a:schemeClr val="tx1"/>
                </a:solidFill>
              </a:rPr>
              <a:t> represents a major cultivation in eastern Europe  This grape is well know for it’s crisp nature,  and food friendly nature.  What does 2011 </a:t>
            </a:r>
            <a:r>
              <a:rPr lang="en-US" sz="1600" dirty="0" err="1" smtClean="0">
                <a:solidFill>
                  <a:schemeClr val="tx1"/>
                </a:solidFill>
              </a:rPr>
              <a:t>Winzer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Krem</a:t>
            </a:r>
            <a:r>
              <a:rPr lang="en-US" sz="1600" dirty="0" err="1" smtClean="0">
                <a:solidFill>
                  <a:schemeClr val="tx1"/>
                </a:solidFill>
              </a:rPr>
              <a:t>s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Grüner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Veltliner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smtClean="0">
                <a:solidFill>
                  <a:schemeClr val="tx1"/>
                </a:solidFill>
              </a:rPr>
              <a:t>bring to the table?</a:t>
            </a:r>
            <a:endParaRPr lang="en-US" sz="1600" dirty="0" smtClean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92600" y="1966793"/>
            <a:ext cx="5474823" cy="319875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D2A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chemeClr val="tx1"/>
                </a:solidFill>
              </a:rPr>
              <a:t>Sight: </a:t>
            </a:r>
            <a:r>
              <a:rPr lang="en-US" sz="1600" b="1" dirty="0" smtClean="0">
                <a:solidFill>
                  <a:schemeClr val="tx1"/>
                </a:solidFill>
              </a:rPr>
              <a:t>  </a:t>
            </a:r>
            <a:r>
              <a:rPr lang="en-US" sz="1600" dirty="0" smtClean="0">
                <a:solidFill>
                  <a:schemeClr val="tx1"/>
                </a:solidFill>
              </a:rPr>
              <a:t>A very pale gold, with a  clear edge, and flicks of green</a:t>
            </a:r>
            <a:endParaRPr lang="en-US" sz="1600" dirty="0" smtClean="0">
              <a:solidFill>
                <a:schemeClr val="tx1"/>
              </a:solidFill>
            </a:endParaRPr>
          </a:p>
          <a:p>
            <a:endParaRPr lang="en-US" sz="1600" dirty="0" smtClean="0">
              <a:solidFill>
                <a:schemeClr val="tx1"/>
              </a:solidFill>
            </a:endParaRPr>
          </a:p>
          <a:p>
            <a:r>
              <a:rPr lang="en-US" sz="1600" b="1" dirty="0" smtClean="0">
                <a:solidFill>
                  <a:schemeClr val="tx1"/>
                </a:solidFill>
              </a:rPr>
              <a:t>Smell:  </a:t>
            </a:r>
            <a:r>
              <a:rPr lang="en-US" sz="1600" dirty="0" smtClean="0">
                <a:solidFill>
                  <a:schemeClr val="tx1"/>
                </a:solidFill>
              </a:rPr>
              <a:t>  A plethora of wet rocks, green apples, touches of pear and apple skins. </a:t>
            </a:r>
            <a:endParaRPr lang="en-US" sz="1600" b="1" dirty="0" smtClean="0">
              <a:solidFill>
                <a:schemeClr val="tx1"/>
              </a:solidFill>
            </a:endParaRPr>
          </a:p>
          <a:p>
            <a:endParaRPr lang="en-US" sz="1600" dirty="0" smtClean="0">
              <a:solidFill>
                <a:schemeClr val="tx1"/>
              </a:solidFill>
            </a:endParaRPr>
          </a:p>
          <a:p>
            <a:r>
              <a:rPr lang="en-US" sz="1600" b="1" dirty="0" smtClean="0">
                <a:solidFill>
                  <a:schemeClr val="tx1"/>
                </a:solidFill>
              </a:rPr>
              <a:t>Sip: </a:t>
            </a:r>
            <a:r>
              <a:rPr lang="en-US" sz="1600" b="1" dirty="0" smtClean="0">
                <a:solidFill>
                  <a:schemeClr val="tx1"/>
                </a:solidFill>
              </a:rPr>
              <a:t>  </a:t>
            </a:r>
            <a:r>
              <a:rPr lang="en-US" sz="1600" dirty="0" smtClean="0">
                <a:solidFill>
                  <a:schemeClr val="tx1"/>
                </a:solidFill>
              </a:rPr>
              <a:t>A touch of sweetness leads off,  quickly replaced with gobs of </a:t>
            </a:r>
            <a:r>
              <a:rPr lang="en-US" sz="1600" dirty="0" err="1" smtClean="0">
                <a:solidFill>
                  <a:schemeClr val="tx1"/>
                </a:solidFill>
              </a:rPr>
              <a:t>minerality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smtClean="0">
                <a:solidFill>
                  <a:schemeClr val="tx1"/>
                </a:solidFill>
              </a:rPr>
              <a:t>and</a:t>
            </a:r>
            <a:r>
              <a:rPr lang="en-US" sz="1600" dirty="0" smtClean="0">
                <a:solidFill>
                  <a:schemeClr val="tx1"/>
                </a:solidFill>
              </a:rPr>
              <a:t> lemon pith. Other little notes are overwhelmed by  minerals.  Very lightly fizzy, highly acidic, light mouth feel.</a:t>
            </a:r>
            <a:endParaRPr lang="en-US" sz="1600" b="1" dirty="0" smtClean="0">
              <a:solidFill>
                <a:schemeClr val="tx1"/>
              </a:solidFill>
            </a:endParaRPr>
          </a:p>
          <a:p>
            <a:endParaRPr lang="en-US" sz="1600" dirty="0" smtClean="0">
              <a:solidFill>
                <a:schemeClr val="tx1"/>
              </a:solidFill>
            </a:endParaRPr>
          </a:p>
          <a:p>
            <a:r>
              <a:rPr lang="en-US" sz="1600" b="1" dirty="0" smtClean="0">
                <a:solidFill>
                  <a:schemeClr val="tx1"/>
                </a:solidFill>
              </a:rPr>
              <a:t>Savor</a:t>
            </a:r>
            <a:r>
              <a:rPr lang="en-US" sz="1600" b="1" dirty="0" smtClean="0">
                <a:solidFill>
                  <a:schemeClr val="tx1"/>
                </a:solidFill>
              </a:rPr>
              <a:t>: </a:t>
            </a:r>
            <a:r>
              <a:rPr lang="en-US" sz="1600" dirty="0" smtClean="0">
                <a:solidFill>
                  <a:schemeClr val="tx1"/>
                </a:solidFill>
              </a:rPr>
              <a:t>A touch of white pepper, bits of lemon pith, and a ton of minerals.</a:t>
            </a:r>
            <a:endParaRPr lang="en-US" sz="1600" b="1" dirty="0" smtClean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92600" y="5230868"/>
            <a:ext cx="5474823" cy="1527864"/>
          </a:xfrm>
          <a:prstGeom prst="roundRect">
            <a:avLst>
              <a:gd name="adj" fmla="val 0"/>
            </a:avLst>
          </a:prstGeom>
          <a:solidFill>
            <a:srgbClr val="FFFF66"/>
          </a:solidFill>
          <a:ln>
            <a:solidFill>
              <a:srgbClr val="D2A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chemeClr val="tx1"/>
                </a:solidFill>
              </a:rPr>
              <a:t>Overall</a:t>
            </a:r>
            <a:r>
              <a:rPr lang="en-US" sz="1600" b="1" dirty="0" smtClean="0">
                <a:solidFill>
                  <a:schemeClr val="tx1"/>
                </a:solidFill>
              </a:rPr>
              <a:t>: </a:t>
            </a:r>
            <a:r>
              <a:rPr lang="en-US" sz="1600" dirty="0" smtClean="0">
                <a:solidFill>
                  <a:schemeClr val="tx1"/>
                </a:solidFill>
              </a:rPr>
              <a:t> 2011 </a:t>
            </a:r>
            <a:r>
              <a:rPr lang="en-US" sz="1600" dirty="0" err="1" smtClean="0">
                <a:solidFill>
                  <a:schemeClr val="tx1"/>
                </a:solidFill>
              </a:rPr>
              <a:t>Winzer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Krems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Grüner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Veltliner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smtClean="0">
                <a:solidFill>
                  <a:schemeClr val="tx1"/>
                </a:solidFill>
              </a:rPr>
              <a:t>is </a:t>
            </a:r>
            <a:r>
              <a:rPr lang="en-US" sz="1600" dirty="0" smtClean="0">
                <a:solidFill>
                  <a:schemeClr val="tx1"/>
                </a:solidFill>
              </a:rPr>
              <a:t>a very old world style wine.  There’s </a:t>
            </a:r>
            <a:r>
              <a:rPr lang="en-US" sz="1600" dirty="0" err="1" smtClean="0">
                <a:solidFill>
                  <a:schemeClr val="tx1"/>
                </a:solidFill>
              </a:rPr>
              <a:t>terroir</a:t>
            </a:r>
            <a:r>
              <a:rPr lang="en-US" sz="1600" dirty="0" smtClean="0">
                <a:solidFill>
                  <a:schemeClr val="tx1"/>
                </a:solidFill>
              </a:rPr>
              <a:t> out the </a:t>
            </a:r>
            <a:r>
              <a:rPr lang="en-US" sz="1600" dirty="0" err="1" smtClean="0">
                <a:solidFill>
                  <a:schemeClr val="tx1"/>
                </a:solidFill>
              </a:rPr>
              <a:t>wazoo</a:t>
            </a:r>
            <a:r>
              <a:rPr lang="en-US" sz="1600" dirty="0" smtClean="0">
                <a:solidFill>
                  <a:schemeClr val="tx1"/>
                </a:solidFill>
              </a:rPr>
              <a:t>, and it would make a fantastic stand-in for a Sauvignon Blanc.  Not an ‘on it’s own’ wine but certainly would be fun with lighter food in the summer, like chicken and spinach sausage.</a:t>
            </a:r>
            <a:endParaRPr lang="en-US" sz="1600" b="1" dirty="0" smtClean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626925" y="5230868"/>
            <a:ext cx="3421977" cy="112604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D2A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chemeClr val="tx1"/>
                </a:solidFill>
              </a:rPr>
              <a:t>The Facts…</a:t>
            </a:r>
          </a:p>
          <a:p>
            <a:r>
              <a:rPr lang="en-US" sz="1600" b="1" dirty="0" smtClean="0">
                <a:solidFill>
                  <a:schemeClr val="tx1"/>
                </a:solidFill>
              </a:rPr>
              <a:t>Price</a:t>
            </a:r>
            <a:r>
              <a:rPr lang="en-US" sz="1600" b="1" dirty="0" smtClean="0">
                <a:solidFill>
                  <a:schemeClr val="tx1"/>
                </a:solidFill>
              </a:rPr>
              <a:t>: $9.99</a:t>
            </a:r>
            <a:endParaRPr lang="en-US" sz="1600" dirty="0" smtClean="0">
              <a:solidFill>
                <a:schemeClr val="tx1"/>
              </a:solidFill>
            </a:endParaRPr>
          </a:p>
          <a:p>
            <a:r>
              <a:rPr lang="en-US" sz="1600" dirty="0" err="1" smtClean="0">
                <a:solidFill>
                  <a:schemeClr val="tx1"/>
                </a:solidFill>
              </a:rPr>
              <a:t>Niederösterreich</a:t>
            </a:r>
            <a:r>
              <a:rPr lang="en-US" sz="1600" dirty="0" smtClean="0">
                <a:solidFill>
                  <a:schemeClr val="tx1"/>
                </a:solidFill>
              </a:rPr>
              <a:t>, Austria</a:t>
            </a:r>
            <a:endParaRPr lang="en-US" sz="1600" dirty="0" smtClean="0">
              <a:solidFill>
                <a:schemeClr val="tx1"/>
              </a:solidFill>
            </a:endParaRPr>
          </a:p>
          <a:p>
            <a:r>
              <a:rPr lang="en-US" sz="1600" b="1" dirty="0" smtClean="0">
                <a:solidFill>
                  <a:schemeClr val="tx1"/>
                </a:solidFill>
              </a:rPr>
              <a:t>ABV: 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dirty="0" smtClean="0">
                <a:solidFill>
                  <a:schemeClr val="tx1"/>
                </a:solidFill>
              </a:rPr>
              <a:t>12.5</a:t>
            </a:r>
            <a:endParaRPr lang="en-US" sz="1600" dirty="0" smtClean="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13693" y="6419218"/>
            <a:ext cx="1118938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dirty="0" smtClean="0">
                <a:latin typeface="Lobster" pitchFamily="2" charset="0"/>
              </a:rPr>
              <a:t>4/23/2012</a:t>
            </a:r>
            <a:endParaRPr lang="en-US" dirty="0">
              <a:latin typeface="Lobster" pitchFamily="2" charset="0"/>
            </a:endParaRPr>
          </a:p>
        </p:txBody>
      </p:sp>
      <p:pic>
        <p:nvPicPr>
          <p:cNvPr id="10" name="Picture 9" descr="2011 Gruner Velt 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26925" y="593547"/>
            <a:ext cx="3429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300</Words>
  <Application>Microsoft Office PowerPoint</Application>
  <PresentationFormat>On-screen Show (4:3)</PresentationFormat>
  <Paragraphs>33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First Pour Wine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First Pour Wine</dc:title>
  <dc:creator>Nick Rinaldi</dc:creator>
  <cp:lastModifiedBy>Nick Rinaldi</cp:lastModifiedBy>
  <cp:revision>13</cp:revision>
  <dcterms:created xsi:type="dcterms:W3CDTF">2012-03-15T03:21:44Z</dcterms:created>
  <dcterms:modified xsi:type="dcterms:W3CDTF">2012-04-23T06:40:13Z</dcterms:modified>
</cp:coreProperties>
</file>